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 snapToGrid="0">
      <p:cViewPr varScale="1">
        <p:scale>
          <a:sx n="75" d="100"/>
          <a:sy n="75" d="100"/>
        </p:scale>
        <p:origin x="107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0BF6F-3E55-45B9-A233-FA703C24239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9F5B7-F192-4E36-AEAD-01A1236EA5DF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8910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0BF6F-3E55-45B9-A233-FA703C24239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9F5B7-F192-4E36-AEAD-01A1236EA5DF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912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0BF6F-3E55-45B9-A233-FA703C24239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9F5B7-F192-4E36-AEAD-01A1236EA5DF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l" rtl="0"/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l" rtl="0"/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329649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0BF6F-3E55-45B9-A233-FA703C24239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9F5B7-F192-4E36-AEAD-01A1236EA5DF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56529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0BF6F-3E55-45B9-A233-FA703C24239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9F5B7-F192-4E36-AEAD-01A1236EA5DF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l" rtl="0"/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l" rtl="0"/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505939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0BF6F-3E55-45B9-A233-FA703C24239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9F5B7-F192-4E36-AEAD-01A1236EA5DF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01072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0BF6F-3E55-45B9-A233-FA703C24239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9F5B7-F192-4E36-AEAD-01A1236EA5DF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81299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0BF6F-3E55-45B9-A233-FA703C24239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9F5B7-F192-4E36-AEAD-01A1236EA5DF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3352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0BF6F-3E55-45B9-A233-FA703C24239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9F5B7-F192-4E36-AEAD-01A1236EA5DF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2847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0BF6F-3E55-45B9-A233-FA703C24239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9F5B7-F192-4E36-AEAD-01A1236EA5DF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4212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0BF6F-3E55-45B9-A233-FA703C24239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9F5B7-F192-4E36-AEAD-01A1236EA5DF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4870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0BF6F-3E55-45B9-A233-FA703C24239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9F5B7-F192-4E36-AEAD-01A1236EA5DF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1217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0BF6F-3E55-45B9-A233-FA703C24239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9F5B7-F192-4E36-AEAD-01A1236EA5DF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5971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0BF6F-3E55-45B9-A233-FA703C24239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9F5B7-F192-4E36-AEAD-01A1236EA5DF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0360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0BF6F-3E55-45B9-A233-FA703C24239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9F5B7-F192-4E36-AEAD-01A1236EA5DF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9055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0BF6F-3E55-45B9-A233-FA703C24239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9F5B7-F192-4E36-AEAD-01A1236EA5DF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0257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1C70BF6F-3E55-45B9-A233-FA703C24239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rtl="0"/>
              <a:t>3/3/2021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 rtl="0"/>
            <a:fld id="{4D99F5B7-F192-4E36-AEAD-01A1236EA5DF}" type="slidenum">
              <a:rPr lang="en-US" smtClean="0">
                <a:solidFill>
                  <a:srgbClr val="90C226"/>
                </a:solidFill>
              </a:rPr>
              <a:pPr rtl="0"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5422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1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a-IR" sz="4000" dirty="0" smtClean="0">
                <a:solidFill>
                  <a:schemeClr val="tx1"/>
                </a:solidFill>
                <a:cs typeface="B Titr" panose="00000700000000000000" pitchFamily="2" charset="-78"/>
              </a:rPr>
              <a:t>طراحی معماری- ساختمان کنر آرچیتکت در شهر لس آنجلس </a:t>
            </a:r>
            <a:endParaRPr lang="en-US" sz="4000" dirty="0">
              <a:solidFill>
                <a:schemeClr val="tx1"/>
              </a:solidFill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1937056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C:\Users\TEMP\Desktop\ur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533400"/>
            <a:ext cx="4572000" cy="3794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C:\Users\TEMP\Desktop\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5317" y="914400"/>
            <a:ext cx="2133600" cy="4554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8678917" y="1143000"/>
            <a:ext cx="312683" cy="457200"/>
          </a:xfrm>
          <a:prstGeom prst="rect">
            <a:avLst/>
          </a:prstGeom>
          <a:solidFill>
            <a:srgbClr val="4B7B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674975" y="4038600"/>
            <a:ext cx="312683" cy="457200"/>
          </a:xfrm>
          <a:prstGeom prst="rect">
            <a:avLst/>
          </a:prstGeom>
          <a:solidFill>
            <a:srgbClr val="6FEB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81400" y="3733800"/>
            <a:ext cx="1219200" cy="286232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rtl="0"/>
            <a:r>
              <a:rPr lang="fa-IR" dirty="0">
                <a:solidFill>
                  <a:prstClr val="black"/>
                </a:solidFill>
                <a:cs typeface="2  Tabassom" pitchFamily="2" charset="-78"/>
              </a:rPr>
              <a:t>1- ورودی</a:t>
            </a:r>
          </a:p>
          <a:p>
            <a:pPr rtl="0"/>
            <a:r>
              <a:rPr lang="fa-IR" dirty="0">
                <a:solidFill>
                  <a:prstClr val="black"/>
                </a:solidFill>
                <a:cs typeface="2  Tabassom" pitchFamily="2" charset="-78"/>
              </a:rPr>
              <a:t>2- آشپزخانه</a:t>
            </a:r>
          </a:p>
          <a:p>
            <a:pPr rtl="0"/>
            <a:r>
              <a:rPr lang="fa-IR" dirty="0">
                <a:solidFill>
                  <a:prstClr val="black"/>
                </a:solidFill>
                <a:cs typeface="2  Tabassom" pitchFamily="2" charset="-78"/>
              </a:rPr>
              <a:t>3- غذاخوری</a:t>
            </a:r>
          </a:p>
          <a:p>
            <a:pPr rtl="0"/>
            <a:r>
              <a:rPr lang="fa-IR" dirty="0">
                <a:solidFill>
                  <a:prstClr val="black"/>
                </a:solidFill>
                <a:cs typeface="2  Tabassom" pitchFamily="2" charset="-78"/>
              </a:rPr>
              <a:t>4- نشیمن</a:t>
            </a:r>
          </a:p>
          <a:p>
            <a:pPr rtl="0"/>
            <a:r>
              <a:rPr lang="fa-IR" dirty="0">
                <a:solidFill>
                  <a:prstClr val="black"/>
                </a:solidFill>
                <a:cs typeface="2  Tabassom" pitchFamily="2" charset="-78"/>
              </a:rPr>
              <a:t>5- اتاق خواب</a:t>
            </a:r>
          </a:p>
          <a:p>
            <a:pPr rtl="0"/>
            <a:r>
              <a:rPr lang="fa-IR" dirty="0">
                <a:solidFill>
                  <a:prstClr val="black"/>
                </a:solidFill>
                <a:cs typeface="2  Tabassom" pitchFamily="2" charset="-78"/>
              </a:rPr>
              <a:t>6 -سرویس و حمام</a:t>
            </a:r>
          </a:p>
          <a:p>
            <a:pPr rtl="0"/>
            <a:r>
              <a:rPr lang="fa-IR" dirty="0">
                <a:solidFill>
                  <a:prstClr val="black"/>
                </a:solidFill>
                <a:cs typeface="2  Tabassom" pitchFamily="2" charset="-78"/>
              </a:rPr>
              <a:t>7- تراس</a:t>
            </a:r>
          </a:p>
          <a:p>
            <a:pPr rtl="0"/>
            <a:r>
              <a:rPr lang="fa-IR" dirty="0">
                <a:solidFill>
                  <a:prstClr val="black"/>
                </a:solidFill>
                <a:cs typeface="2  Tabassom" pitchFamily="2" charset="-78"/>
              </a:rPr>
              <a:t>8- سرویس</a:t>
            </a:r>
          </a:p>
          <a:p>
            <a:pPr rtl="0"/>
            <a:r>
              <a:rPr lang="fa-IR" dirty="0">
                <a:solidFill>
                  <a:prstClr val="black"/>
                </a:solidFill>
                <a:cs typeface="2  Tabassom" pitchFamily="2" charset="-78"/>
              </a:rPr>
              <a:t>9- پله</a:t>
            </a:r>
            <a:endParaRPr lang="en-US" dirty="0">
              <a:solidFill>
                <a:prstClr val="black"/>
              </a:solidFill>
              <a:cs typeface="2  Tabassom" pitchFamily="2" charset="-7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313683" y="2579555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a-IR" dirty="0">
                <a:solidFill>
                  <a:prstClr val="black"/>
                </a:solidFill>
              </a:rPr>
              <a:t>1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008883" y="3007087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a-IR" dirty="0">
                <a:solidFill>
                  <a:prstClr val="black"/>
                </a:solidFill>
              </a:rPr>
              <a:t>2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961587" y="2394889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a-IR" dirty="0">
                <a:solidFill>
                  <a:prstClr val="black"/>
                </a:solidFill>
              </a:rPr>
              <a:t>3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86600" y="241591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a-IR" dirty="0">
                <a:solidFill>
                  <a:prstClr val="black"/>
                </a:solidFill>
              </a:rPr>
              <a:t>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81800" y="1415534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a-IR" dirty="0">
                <a:solidFill>
                  <a:prstClr val="black"/>
                </a:solidFill>
              </a:rPr>
              <a:t>5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058808" y="13716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a-IR" dirty="0">
                <a:solidFill>
                  <a:prstClr val="black"/>
                </a:solidFill>
              </a:rPr>
              <a:t>5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459717" y="1227083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a-IR" dirty="0">
                <a:solidFill>
                  <a:prstClr val="black"/>
                </a:solidFill>
              </a:rPr>
              <a:t>6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399282" y="1740932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a-IR" dirty="0">
                <a:solidFill>
                  <a:prstClr val="black"/>
                </a:solidFill>
              </a:rPr>
              <a:t>6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545317" y="22860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a-IR" dirty="0">
                <a:solidFill>
                  <a:prstClr val="black"/>
                </a:solidFill>
              </a:rPr>
              <a:t>7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113987" y="1998547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a-IR" dirty="0">
                <a:solidFill>
                  <a:prstClr val="black"/>
                </a:solidFill>
              </a:rPr>
              <a:t>8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754008" y="3215825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a-IR" dirty="0">
                <a:solidFill>
                  <a:prstClr val="black"/>
                </a:solidFill>
              </a:rPr>
              <a:t>9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263761" y="448077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a-IR" dirty="0">
                <a:solidFill>
                  <a:prstClr val="black"/>
                </a:solidFill>
              </a:rPr>
              <a:t>1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958961" y="4129066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a-IR" dirty="0">
                <a:solidFill>
                  <a:prstClr val="black"/>
                </a:solidFill>
              </a:rPr>
              <a:t>2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793422" y="4646619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a-IR" dirty="0">
                <a:solidFill>
                  <a:prstClr val="black"/>
                </a:solidFill>
              </a:rPr>
              <a:t>3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934200" y="4313732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a-IR" dirty="0">
                <a:solidFill>
                  <a:prstClr val="black"/>
                </a:solidFill>
              </a:rPr>
              <a:t>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737131" y="3364468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a-IR" dirty="0">
                <a:solidFill>
                  <a:prstClr val="black"/>
                </a:solidFill>
              </a:rPr>
              <a:t>5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141779" y="487375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a-IR" dirty="0">
                <a:solidFill>
                  <a:prstClr val="black"/>
                </a:solidFill>
              </a:rPr>
              <a:t>5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349357" y="3328445"/>
            <a:ext cx="262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a-IR" dirty="0">
                <a:solidFill>
                  <a:prstClr val="black"/>
                </a:solidFill>
              </a:rPr>
              <a:t>6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861737" y="5026461"/>
            <a:ext cx="262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a-IR" dirty="0">
                <a:solidFill>
                  <a:prstClr val="black"/>
                </a:solidFill>
              </a:rPr>
              <a:t>6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545317" y="4082534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a-IR" dirty="0">
                <a:solidFill>
                  <a:prstClr val="black"/>
                </a:solidFill>
              </a:rPr>
              <a:t>7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263761" y="5015951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a-IR" dirty="0">
                <a:solidFill>
                  <a:prstClr val="black"/>
                </a:solidFill>
              </a:rPr>
              <a:t>8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764517" y="3853934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a-IR" dirty="0">
                <a:solidFill>
                  <a:prstClr val="black"/>
                </a:solidFill>
              </a:rPr>
              <a:t>9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0" y="2138911"/>
            <a:ext cx="1066800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rtl="0"/>
            <a:r>
              <a:rPr lang="fa-IR" dirty="0">
                <a:solidFill>
                  <a:prstClr val="black"/>
                </a:solidFill>
                <a:cs typeface="2  Tabassom" pitchFamily="2" charset="-78"/>
              </a:rPr>
              <a:t>هر دو پلان دوبلکس می باشند.</a:t>
            </a:r>
            <a:endParaRPr lang="en-US" dirty="0">
              <a:solidFill>
                <a:prstClr val="black"/>
              </a:solidFill>
              <a:cs typeface="2  Tabassom" pitchFamily="2" charset="-78"/>
            </a:endParaRPr>
          </a:p>
        </p:txBody>
      </p:sp>
      <p:pic>
        <p:nvPicPr>
          <p:cNvPr id="8194" name="Picture 2" descr="D:\term8\tarh 5\motaalee\5\1252445270-yucca-interior-0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405" y="4422963"/>
            <a:ext cx="2777686" cy="2085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8977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a-IR" dirty="0" smtClean="0">
                <a:cs typeface="2  Kamran Outline" pitchFamily="2" charset="-78"/>
              </a:rPr>
              <a:t>معرفی بنا</a:t>
            </a:r>
            <a:endParaRPr lang="en-US" dirty="0">
              <a:cs typeface="2  Kamran Outline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fa-IR" sz="1800" dirty="0" smtClean="0">
                <a:cs typeface="2  Tabassom" pitchFamily="2" charset="-78"/>
              </a:rPr>
              <a:t>دفتر معماری      کنر آرچیتکت</a:t>
            </a:r>
          </a:p>
          <a:p>
            <a:pPr marL="0" indent="0" algn="r">
              <a:buNone/>
            </a:pPr>
            <a:r>
              <a:rPr lang="fa-IR" sz="2000" dirty="0">
                <a:cs typeface="2  Tabassom" pitchFamily="2" charset="-78"/>
              </a:rPr>
              <a:t>  مکان </a:t>
            </a:r>
            <a:r>
              <a:rPr lang="fa-IR" sz="1800" dirty="0" smtClean="0">
                <a:cs typeface="2  Tabassom" pitchFamily="2" charset="-78"/>
              </a:rPr>
              <a:t>            لس آنجلس </a:t>
            </a:r>
          </a:p>
          <a:p>
            <a:pPr marL="0" indent="0" algn="r">
              <a:buNone/>
            </a:pPr>
            <a:r>
              <a:rPr lang="fa-IR" sz="1800" dirty="0">
                <a:cs typeface="2  Tabassom" pitchFamily="2" charset="-78"/>
              </a:rPr>
              <a:t> </a:t>
            </a:r>
            <a:r>
              <a:rPr lang="fa-IR" sz="2000" dirty="0">
                <a:cs typeface="2  Tabassom" pitchFamily="2" charset="-78"/>
              </a:rPr>
              <a:t>معمار  </a:t>
            </a:r>
            <a:r>
              <a:rPr lang="fa-IR" sz="1800" dirty="0" smtClean="0">
                <a:cs typeface="2  Tabassom" pitchFamily="2" charset="-78"/>
              </a:rPr>
              <a:t>             استفن اچ</a:t>
            </a:r>
          </a:p>
          <a:p>
            <a:pPr marL="0" indent="0" algn="r">
              <a:buNone/>
            </a:pPr>
            <a:r>
              <a:rPr lang="fa-IR" sz="2000" dirty="0">
                <a:cs typeface="2  Tabassom" pitchFamily="2" charset="-78"/>
              </a:rPr>
              <a:t> مهندس سازه</a:t>
            </a:r>
            <a:r>
              <a:rPr lang="fa-IR" sz="1800" dirty="0" smtClean="0">
                <a:cs typeface="2  Tabassom" pitchFamily="2" charset="-78"/>
              </a:rPr>
              <a:t>     نبیح یوسف</a:t>
            </a:r>
          </a:p>
          <a:p>
            <a:pPr marL="0" indent="0" algn="r">
              <a:buNone/>
            </a:pPr>
            <a:r>
              <a:rPr lang="fa-IR" sz="2000" dirty="0">
                <a:cs typeface="2  Tabassom" pitchFamily="2" charset="-78"/>
              </a:rPr>
              <a:t>مساحت پروژه      </a:t>
            </a:r>
            <a:r>
              <a:rPr lang="fa-IR" sz="1800" dirty="0" smtClean="0">
                <a:cs typeface="2  Tabassom" pitchFamily="2" charset="-78"/>
              </a:rPr>
              <a:t>13.935  </a:t>
            </a:r>
          </a:p>
          <a:p>
            <a:pPr marL="0" indent="0" algn="r">
              <a:buNone/>
            </a:pPr>
            <a:r>
              <a:rPr lang="fa-IR" sz="2000" dirty="0">
                <a:cs typeface="2  Tabassom" pitchFamily="2" charset="-78"/>
              </a:rPr>
              <a:t>سال پروژه </a:t>
            </a:r>
            <a:r>
              <a:rPr lang="fa-IR" sz="1800" dirty="0" smtClean="0">
                <a:cs typeface="2  Tabassom" pitchFamily="2" charset="-78"/>
              </a:rPr>
              <a:t>       2005-2008</a:t>
            </a:r>
          </a:p>
          <a:p>
            <a:pPr marL="0" indent="0" algn="r">
              <a:buNone/>
            </a:pPr>
            <a:r>
              <a:rPr lang="fa-IR" sz="2000" dirty="0">
                <a:cs typeface="2  Tabassom" pitchFamily="2" charset="-78"/>
              </a:rPr>
              <a:t>عکاسان</a:t>
            </a:r>
            <a:r>
              <a:rPr lang="fa-IR" sz="1800" dirty="0" smtClean="0">
                <a:cs typeface="2  Tabassom" pitchFamily="2" charset="-78"/>
              </a:rPr>
              <a:t>        جان ادواررد لیندن</a:t>
            </a:r>
          </a:p>
        </p:txBody>
      </p:sp>
      <p:pic>
        <p:nvPicPr>
          <p:cNvPr id="3074" name="Picture 2" descr="D:\term8\tarh 5\motaalee\5\1252445334-yucca-twi-ver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9" y="457200"/>
            <a:ext cx="4634995" cy="617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82169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a-IR" dirty="0" smtClean="0">
                <a:cs typeface="2  Kamran Outline" pitchFamily="2" charset="-78"/>
              </a:rPr>
              <a:t>سایت پلان</a:t>
            </a:r>
            <a:endParaRPr lang="en-US" dirty="0">
              <a:cs typeface="2  Kamran Outline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fa-IR" sz="1800" dirty="0" smtClean="0">
                <a:cs typeface="2  Tabassom" pitchFamily="2" charset="-78"/>
              </a:rPr>
              <a:t>این مجموعه در یکی از خیابان های</a:t>
            </a:r>
          </a:p>
          <a:p>
            <a:pPr marL="0" indent="0" algn="r">
              <a:buNone/>
            </a:pPr>
            <a:r>
              <a:rPr lang="fa-IR" sz="1800" dirty="0" smtClean="0">
                <a:cs typeface="2  Tabassom" pitchFamily="2" charset="-78"/>
              </a:rPr>
              <a:t> آرام لس انجلس و در نزدیکی هالیود </a:t>
            </a:r>
          </a:p>
          <a:p>
            <a:pPr marL="0" indent="0" algn="r">
              <a:buNone/>
            </a:pPr>
            <a:r>
              <a:rPr lang="fa-IR" sz="1800" dirty="0" smtClean="0">
                <a:cs typeface="2  Tabassom" pitchFamily="2" charset="-78"/>
              </a:rPr>
              <a:t>قرار دارد. و با یک رستوران ترکیب شده </a:t>
            </a:r>
          </a:p>
          <a:p>
            <a:pPr marL="0" indent="0" algn="r">
              <a:buNone/>
            </a:pPr>
            <a:r>
              <a:rPr lang="fa-IR" sz="1800" dirty="0" smtClean="0">
                <a:cs typeface="2  Tabassom" pitchFamily="2" charset="-78"/>
              </a:rPr>
              <a:t>و به همراه استخر روباز خود به عوان یک فضای تفریحی به حساب می آید</a:t>
            </a:r>
          </a:p>
          <a:p>
            <a:pPr marL="0" indent="0" algn="r">
              <a:buNone/>
            </a:pPr>
            <a:r>
              <a:rPr lang="fa-IR" sz="1800" dirty="0" smtClean="0">
                <a:cs typeface="2  Tabassom" pitchFamily="2" charset="-78"/>
              </a:rPr>
              <a:t>دسترسی : راه دسترسی آن از طریق خیابان اصلی است</a:t>
            </a:r>
          </a:p>
          <a:p>
            <a:pPr marL="0" indent="0" algn="r">
              <a:buNone/>
            </a:pPr>
            <a:r>
              <a:rPr lang="fa-IR" sz="1800" dirty="0" smtClean="0">
                <a:cs typeface="2  Tabassom" pitchFamily="2" charset="-78"/>
              </a:rPr>
              <a:t>پارکینگ ان در دو طبقه و در زیرزمین قرار دارد. </a:t>
            </a:r>
            <a:endParaRPr lang="en-US" sz="1800" dirty="0">
              <a:cs typeface="2  Tabassom" pitchFamily="2" charset="-78"/>
            </a:endParaRPr>
          </a:p>
        </p:txBody>
      </p:sp>
      <p:pic>
        <p:nvPicPr>
          <p:cNvPr id="2051" name="Picture 3" descr="D:\term8\tarh 5\motaalee\5\1252445382-first-floor-pla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914400"/>
            <a:ext cx="4034785" cy="2977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D:\term8\tarh 5\motaalee\5\1252445412-section-0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4" t="6608" r="6477" b="20701"/>
          <a:stretch/>
        </p:blipFill>
        <p:spPr bwMode="auto">
          <a:xfrm>
            <a:off x="457200" y="4038600"/>
            <a:ext cx="5541818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Curved Connector 4"/>
          <p:cNvCxnSpPr/>
          <p:nvPr/>
        </p:nvCxnSpPr>
        <p:spPr>
          <a:xfrm rot="5400000">
            <a:off x="3886200" y="3810000"/>
            <a:ext cx="2362200" cy="2209800"/>
          </a:xfrm>
          <a:prstGeom prst="curvedConnector3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pic>
        <p:nvPicPr>
          <p:cNvPr id="4098" name="Picture 2" descr="D:\term8\tarh 5\motaalee\5\1252445294-yucca-pool-twilight-blu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599" y="3749566"/>
            <a:ext cx="2129549" cy="2835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1521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a-IR" dirty="0" smtClean="0">
                <a:cs typeface="2  Kamran Outline" pitchFamily="2" charset="-78"/>
              </a:rPr>
              <a:t>ساختمان</a:t>
            </a:r>
            <a:endParaRPr lang="en-US" dirty="0">
              <a:cs typeface="2  Kamran Outline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fa-IR" sz="1800" dirty="0" smtClean="0">
                <a:cs typeface="2  Tabassom" pitchFamily="2" charset="-78"/>
              </a:rPr>
              <a:t>مجتمع مسکونی 54 واده می باشد و دارای یک حیاط مرکزی به عنوان فضایی برای دور هم جمع شدن با یک استخر روباز عمومی می .باشد.</a:t>
            </a:r>
          </a:p>
          <a:p>
            <a:pPr marL="0" indent="0" algn="r">
              <a:buNone/>
            </a:pPr>
            <a:endParaRPr lang="fa-IR" sz="1800" dirty="0">
              <a:cs typeface="2  Tabassom" pitchFamily="2" charset="-78"/>
            </a:endParaRPr>
          </a:p>
          <a:p>
            <a:pPr marL="0" indent="0" algn="r">
              <a:buNone/>
            </a:pPr>
            <a:r>
              <a:rPr lang="fa-IR" sz="1800" dirty="0" smtClean="0">
                <a:cs typeface="2  Tabassom" pitchFamily="2" charset="-78"/>
              </a:rPr>
              <a:t>که این موضوع سبب احیا محیط و نورگیری مضاعف می گردد.</a:t>
            </a:r>
          </a:p>
          <a:p>
            <a:pPr marL="0" indent="0" algn="r">
              <a:buNone/>
            </a:pPr>
            <a:endParaRPr lang="fa-IR" sz="1800" dirty="0" smtClean="0">
              <a:cs typeface="2  Tabassom" pitchFamily="2" charset="-78"/>
            </a:endParaRPr>
          </a:p>
          <a:p>
            <a:pPr marL="0" indent="0" algn="r">
              <a:buNone/>
            </a:pPr>
            <a:r>
              <a:rPr lang="fa-IR" sz="1800" dirty="0" smtClean="0">
                <a:cs typeface="2  Tabassom" pitchFamily="2" charset="-78"/>
              </a:rPr>
              <a:t>ااین بنا بیشتر به صورت اجاره ای است </a:t>
            </a:r>
          </a:p>
          <a:p>
            <a:pPr marL="0" indent="0" algn="r">
              <a:buNone/>
            </a:pPr>
            <a:r>
              <a:rPr lang="fa-IR" sz="1800" dirty="0">
                <a:cs typeface="2  Tabassom" pitchFamily="2" charset="-78"/>
              </a:rPr>
              <a:t> </a:t>
            </a:r>
            <a:r>
              <a:rPr lang="fa-IR" sz="1800" dirty="0" smtClean="0">
                <a:cs typeface="2  Tabassom" pitchFamily="2" charset="-78"/>
              </a:rPr>
              <a:t>و صاحب ان شخص خاصی نیست و در واقع یک مکان تفریحی است.</a:t>
            </a:r>
          </a:p>
          <a:p>
            <a:pPr marL="0" indent="0" algn="r">
              <a:buNone/>
            </a:pPr>
            <a:endParaRPr lang="en-US" sz="1800" dirty="0">
              <a:cs typeface="2  Tabassom" pitchFamily="2" charset="-78"/>
            </a:endParaRPr>
          </a:p>
        </p:txBody>
      </p:sp>
      <p:pic>
        <p:nvPicPr>
          <p:cNvPr id="3074" name="Picture 2" descr="D:\term8\tarh 5\motaalee\5\2007-03-thehollywoo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836" y="2743200"/>
            <a:ext cx="3560801" cy="2675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D:\term8\tarh 5\motaalee\5\1252445286-yucca-pool-from-abov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2637" y="4081176"/>
            <a:ext cx="1777464" cy="2366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D:\term8\tarh 5\motaalee\5\1252445349-yuccahoriztwi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0101" y="4081176"/>
            <a:ext cx="3143250" cy="2360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3143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943600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fa-IR" sz="1800" dirty="0" smtClean="0">
                <a:cs typeface="2  Tabassom" pitchFamily="2" charset="-78"/>
              </a:rPr>
              <a:t>این بنا به صورت  یو شکل چیده شده است و تلفیقی از ایوانی و کریدوری است.</a:t>
            </a:r>
          </a:p>
          <a:p>
            <a:pPr marL="0" indent="0" algn="r">
              <a:buNone/>
            </a:pPr>
            <a:r>
              <a:rPr lang="fa-IR" sz="1800" dirty="0" smtClean="0">
                <a:cs typeface="2  Tabassom" pitchFamily="2" charset="-78"/>
              </a:rPr>
              <a:t>شامل 5 طبقه می باشد که طبقه ی 5 آن دو بلکس است.</a:t>
            </a:r>
            <a:endParaRPr lang="en-US" sz="1800" dirty="0">
              <a:cs typeface="2  Tabassom" pitchFamily="2" charset="-78"/>
            </a:endParaRPr>
          </a:p>
        </p:txBody>
      </p:sp>
      <p:pic>
        <p:nvPicPr>
          <p:cNvPr id="4098" name="Picture 2" descr="D:\term8\tarh 5\motaalee\5\1252445382-first-floor-pla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675" y="2848303"/>
            <a:ext cx="4572000" cy="3373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D:\term8\tarh 5\motaalee\5\1252445412-section-0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5" t="13277" r="7743" b="21632"/>
          <a:stretch/>
        </p:blipFill>
        <p:spPr bwMode="auto">
          <a:xfrm>
            <a:off x="762000" y="1065604"/>
            <a:ext cx="4197350" cy="1591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V="1">
            <a:off x="1752600" y="1143000"/>
            <a:ext cx="0" cy="3048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1143000" y="1295400"/>
            <a:ext cx="6096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42900" y="1068573"/>
            <a:ext cx="838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a-IR" sz="1400" dirty="0">
                <a:solidFill>
                  <a:prstClr val="black"/>
                </a:solidFill>
              </a:rPr>
              <a:t>دوبلکس</a:t>
            </a:r>
            <a:endParaRPr lang="en-US" sz="1400" dirty="0">
              <a:solidFill>
                <a:prstClr val="black"/>
              </a:solidFill>
            </a:endParaRPr>
          </a:p>
        </p:txBody>
      </p:sp>
      <p:pic>
        <p:nvPicPr>
          <p:cNvPr id="6146" name="Picture 2" descr="D:\term8\tarh 5\motaalee\5\2624810811_7eb80f03a4_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5578" y="1921997"/>
            <a:ext cx="3484033" cy="2613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28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fa-IR" sz="1800" dirty="0" smtClean="0">
                <a:cs typeface="2  Tabassom" pitchFamily="2" charset="-78"/>
              </a:rPr>
              <a:t>با توجه به پلان ها هر طبقه شامل 11 واحد می باشد.</a:t>
            </a:r>
          </a:p>
          <a:p>
            <a:pPr marL="0" indent="0" algn="r">
              <a:buNone/>
            </a:pPr>
            <a:r>
              <a:rPr lang="fa-IR" sz="1800" dirty="0" smtClean="0">
                <a:cs typeface="2  Tabassom" pitchFamily="2" charset="-78"/>
              </a:rPr>
              <a:t>شامل ذو پله ی ارتباطی و یک اسانسور هستند</a:t>
            </a:r>
          </a:p>
          <a:p>
            <a:pPr marL="0" indent="0" algn="r">
              <a:buNone/>
            </a:pPr>
            <a:r>
              <a:rPr lang="fa-IR" sz="1800" dirty="0" smtClean="0">
                <a:cs typeface="2  Tabassom" pitchFamily="2" charset="-78"/>
              </a:rPr>
              <a:t>همچنین اکثرا 3 خوابه و 2 خوابه اند و طبقه ی آخر ان دوبلکس می باشد.</a:t>
            </a:r>
            <a:endParaRPr lang="en-US" sz="1800" dirty="0" smtClean="0">
              <a:cs typeface="2  Tabassom" pitchFamily="2" charset="-78"/>
            </a:endParaRPr>
          </a:p>
          <a:p>
            <a:pPr marL="0" indent="0" algn="r">
              <a:buNone/>
            </a:pPr>
            <a:endParaRPr lang="en-US" sz="1800" dirty="0">
              <a:cs typeface="2  Tabassom" pitchFamily="2" charset="-78"/>
            </a:endParaRPr>
          </a:p>
          <a:p>
            <a:pPr marL="0" indent="0" algn="r">
              <a:buNone/>
            </a:pPr>
            <a:r>
              <a:rPr lang="fa-IR" sz="1800" dirty="0" smtClean="0">
                <a:cs typeface="2  Tabassom" pitchFamily="2" charset="-78"/>
              </a:rPr>
              <a:t>از ویژگی ای مثبت این روش دید مناسب به سایت  و گشایش و دلبازی </a:t>
            </a:r>
          </a:p>
          <a:p>
            <a:pPr marL="0" indent="0" algn="r">
              <a:buNone/>
            </a:pPr>
            <a:r>
              <a:rPr lang="fa-IR" sz="1800" dirty="0" smtClean="0">
                <a:cs typeface="2  Tabassom" pitchFamily="2" charset="-78"/>
              </a:rPr>
              <a:t>مناسب آن اس.</a:t>
            </a:r>
            <a:endParaRPr lang="en-US" sz="1800" dirty="0">
              <a:cs typeface="2  Tabassom" pitchFamily="2" charset="-78"/>
            </a:endParaRPr>
          </a:p>
        </p:txBody>
      </p:sp>
      <p:pic>
        <p:nvPicPr>
          <p:cNvPr id="5122" name="Picture 2" descr="C:\Users\TEMP\Desktop\1252445390-fourth-floor-pla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932" y="4267200"/>
            <a:ext cx="2777336" cy="2304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TEMP\Desktop\1252445398-fifth-floor-pla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285999"/>
            <a:ext cx="2743200" cy="2276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TEMP\Desktop\1252445382-first-floor-pla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81000"/>
            <a:ext cx="2895600" cy="2136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838200" y="2517511"/>
            <a:ext cx="304800" cy="906725"/>
          </a:xfrm>
          <a:prstGeom prst="rect">
            <a:avLst/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143000" y="2517511"/>
            <a:ext cx="76200" cy="225689"/>
          </a:xfrm>
          <a:prstGeom prst="rect">
            <a:avLst/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219200" y="2517511"/>
            <a:ext cx="457200" cy="60668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143000" y="2743200"/>
            <a:ext cx="76200" cy="68103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251408" y="3124200"/>
            <a:ext cx="152400" cy="30003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531070" y="3150884"/>
            <a:ext cx="152400" cy="300036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86000" y="2517511"/>
            <a:ext cx="533400" cy="30188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590800" y="2819400"/>
            <a:ext cx="228600" cy="2286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286000" y="2819400"/>
            <a:ext cx="304800" cy="60483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590800" y="3048000"/>
            <a:ext cx="228600" cy="37623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895600" y="2517511"/>
            <a:ext cx="533400" cy="30188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895600" y="2819400"/>
            <a:ext cx="228600" cy="2286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895600" y="3048000"/>
            <a:ext cx="533400" cy="376236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124200" y="2819400"/>
            <a:ext cx="304800" cy="2286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895600" y="3505200"/>
            <a:ext cx="533400" cy="6096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162300" y="3424236"/>
            <a:ext cx="266700" cy="809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362200" y="3505200"/>
            <a:ext cx="533400" cy="6096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905000" y="3505200"/>
            <a:ext cx="457200" cy="6096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371600" y="3505200"/>
            <a:ext cx="533400" cy="6096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838200" y="3505200"/>
            <a:ext cx="228600" cy="609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066800" y="3657600"/>
            <a:ext cx="3048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297560" y="3505200"/>
            <a:ext cx="60096" cy="152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838200" y="533400"/>
            <a:ext cx="304800" cy="906725"/>
          </a:xfrm>
          <a:prstGeom prst="rect">
            <a:avLst/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black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496914" y="682723"/>
            <a:ext cx="358972" cy="49627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2286000" y="533400"/>
            <a:ext cx="533400" cy="30188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2590800" y="835289"/>
            <a:ext cx="228600" cy="2286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2286000" y="835288"/>
            <a:ext cx="304800" cy="63342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2895600" y="533400"/>
            <a:ext cx="457200" cy="30188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2895600" y="835288"/>
            <a:ext cx="457200" cy="25718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2857500" y="1092474"/>
            <a:ext cx="495300" cy="376236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2819400" y="1521089"/>
            <a:ext cx="533400" cy="6096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1905000" y="1521089"/>
            <a:ext cx="457200" cy="6096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1371600" y="1521089"/>
            <a:ext cx="533400" cy="6096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838199" y="1521089"/>
            <a:ext cx="291721" cy="609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1066800" y="1673489"/>
            <a:ext cx="3048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1129921" y="533399"/>
            <a:ext cx="366993" cy="718607"/>
          </a:xfrm>
          <a:prstGeom prst="rect">
            <a:avLst/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black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2514600" y="1063889"/>
            <a:ext cx="304800" cy="40482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2819400" y="762000"/>
            <a:ext cx="76200" cy="706710"/>
          </a:xfrm>
          <a:prstGeom prst="rect">
            <a:avLst/>
          </a:prstGeom>
          <a:solidFill>
            <a:srgbClr val="8F29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2330585" y="1527906"/>
            <a:ext cx="533400" cy="6096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864781" y="2517511"/>
            <a:ext cx="304800" cy="906725"/>
          </a:xfrm>
          <a:prstGeom prst="rect">
            <a:avLst/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black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1169581" y="2517511"/>
            <a:ext cx="76200" cy="225689"/>
          </a:xfrm>
          <a:prstGeom prst="rect">
            <a:avLst/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black"/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1245781" y="2517511"/>
            <a:ext cx="457200" cy="60668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1277989" y="3124200"/>
            <a:ext cx="152400" cy="30003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1931581" y="3505200"/>
            <a:ext cx="457200" cy="6096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1398181" y="3505200"/>
            <a:ext cx="533400" cy="6096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864781" y="3505200"/>
            <a:ext cx="228600" cy="609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1093381" y="3657600"/>
            <a:ext cx="3048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1324141" y="3505200"/>
            <a:ext cx="60096" cy="152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2286000" y="4527000"/>
            <a:ext cx="533400" cy="30188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2590800" y="4828889"/>
            <a:ext cx="228600" cy="2286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2286000" y="4828889"/>
            <a:ext cx="304800" cy="60483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2590800" y="5057489"/>
            <a:ext cx="228600" cy="37623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2895600" y="4527000"/>
            <a:ext cx="533400" cy="30188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2895600" y="4828889"/>
            <a:ext cx="228600" cy="2286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2895600" y="5057489"/>
            <a:ext cx="533400" cy="376236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3124200" y="4828889"/>
            <a:ext cx="304800" cy="2286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2895600" y="5514689"/>
            <a:ext cx="533400" cy="6096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2362200" y="5514689"/>
            <a:ext cx="533400" cy="6096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838199" y="4527000"/>
            <a:ext cx="331382" cy="906725"/>
          </a:xfrm>
          <a:prstGeom prst="rect">
            <a:avLst/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black"/>
              </a:solidFill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1169581" y="4527000"/>
            <a:ext cx="76200" cy="225689"/>
          </a:xfrm>
          <a:prstGeom prst="rect">
            <a:avLst/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black"/>
              </a:solidFill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1245781" y="4527000"/>
            <a:ext cx="457200" cy="60668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1277989" y="5133689"/>
            <a:ext cx="152400" cy="30003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1931581" y="5514689"/>
            <a:ext cx="457200" cy="6096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1398181" y="5514689"/>
            <a:ext cx="533400" cy="6096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838199" y="5514689"/>
            <a:ext cx="255182" cy="609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1093381" y="5667089"/>
            <a:ext cx="3048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1324141" y="5514689"/>
            <a:ext cx="60096" cy="152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pic>
        <p:nvPicPr>
          <p:cNvPr id="7170" name="Picture 2" descr="D:\term8\tarh 5\motaalee\5\1252445255-ollywd-lobby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2931" y="3536362"/>
            <a:ext cx="2382826" cy="1789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D:\term8\tarh 5\motaalee\5\1252445407-section-01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05" b="12867"/>
          <a:stretch/>
        </p:blipFill>
        <p:spPr bwMode="auto">
          <a:xfrm>
            <a:off x="3581400" y="5451132"/>
            <a:ext cx="3660775" cy="1385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8037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Users\TEMP\Desktop\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135" y="951268"/>
            <a:ext cx="3320917" cy="275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TEMP\Desktop\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533399"/>
            <a:ext cx="2263775" cy="2774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TEMP\Desktop\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909" y="3352800"/>
            <a:ext cx="1295684" cy="3173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8686800" y="558232"/>
            <a:ext cx="457200" cy="406684"/>
          </a:xfrm>
          <a:prstGeom prst="rect">
            <a:avLst/>
          </a:prstGeom>
          <a:solidFill>
            <a:srgbClr val="8F29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382001" y="761574"/>
            <a:ext cx="2825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a-IR" b="1" dirty="0">
                <a:solidFill>
                  <a:prstClr val="black"/>
                </a:solidFill>
              </a:rPr>
              <a:t>1</a:t>
            </a:r>
            <a:endParaRPr lang="en-US" b="1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196960" y="1295400"/>
            <a:ext cx="2825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a-IR" b="1" dirty="0">
                <a:solidFill>
                  <a:prstClr val="black"/>
                </a:solidFill>
              </a:rPr>
              <a:t>2</a:t>
            </a:r>
            <a:endParaRPr lang="en-US" b="1" dirty="0">
              <a:solidFill>
                <a:prstClr val="black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479534" y="2329218"/>
            <a:ext cx="2825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a-IR" b="1" dirty="0">
                <a:solidFill>
                  <a:prstClr val="black"/>
                </a:solidFill>
              </a:rPr>
              <a:t>4</a:t>
            </a:r>
            <a:endParaRPr lang="en-US" b="1" dirty="0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427803" y="1480066"/>
            <a:ext cx="2825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a-IR" b="1" dirty="0">
                <a:solidFill>
                  <a:prstClr val="black"/>
                </a:solidFill>
              </a:rPr>
              <a:t>3</a:t>
            </a:r>
            <a:endParaRPr lang="en-US" b="1" dirty="0">
              <a:solidFill>
                <a:prstClr val="black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629400" y="2696657"/>
            <a:ext cx="2825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a-IR" b="1" dirty="0">
                <a:solidFill>
                  <a:prstClr val="black"/>
                </a:solidFill>
              </a:rPr>
              <a:t>5</a:t>
            </a:r>
            <a:endParaRPr lang="en-US" b="1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331474" y="2857694"/>
            <a:ext cx="2825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a-IR" b="1" dirty="0">
                <a:solidFill>
                  <a:prstClr val="black"/>
                </a:solidFill>
              </a:rPr>
              <a:t>5</a:t>
            </a:r>
            <a:endParaRPr lang="en-US" b="1" dirty="0">
              <a:solidFill>
                <a:prstClr val="black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553200" y="737048"/>
            <a:ext cx="2825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a-IR" b="1" dirty="0">
                <a:solidFill>
                  <a:prstClr val="black"/>
                </a:solidFill>
              </a:rPr>
              <a:t>6</a:t>
            </a:r>
            <a:endParaRPr lang="en-US" b="1" dirty="0">
              <a:solidFill>
                <a:prstClr val="black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382001" y="1736140"/>
            <a:ext cx="2825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a-IR" b="1" dirty="0">
                <a:solidFill>
                  <a:prstClr val="black"/>
                </a:solidFill>
              </a:rPr>
              <a:t>6</a:t>
            </a:r>
            <a:endParaRPr lang="en-US" b="1" dirty="0">
              <a:solidFill>
                <a:prstClr val="black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532687" y="2857694"/>
            <a:ext cx="2825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a-IR" b="1" dirty="0">
                <a:solidFill>
                  <a:prstClr val="black"/>
                </a:solidFill>
              </a:rPr>
              <a:t>7</a:t>
            </a:r>
            <a:endParaRPr lang="en-US" b="1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23381" y="695236"/>
            <a:ext cx="1243412" cy="2308324"/>
          </a:xfrm>
          <a:prstGeom prst="rect">
            <a:avLst/>
          </a:prstGeom>
          <a:solidFill>
            <a:srgbClr val="8F2983"/>
          </a:solidFill>
        </p:spPr>
        <p:txBody>
          <a:bodyPr wrap="square" rtlCol="0">
            <a:spAutoFit/>
          </a:bodyPr>
          <a:lstStyle/>
          <a:p>
            <a:pPr rtl="0"/>
            <a:r>
              <a:rPr lang="fa-IR" dirty="0">
                <a:solidFill>
                  <a:prstClr val="black"/>
                </a:solidFill>
                <a:cs typeface="2  Tabassom" pitchFamily="2" charset="-78"/>
              </a:rPr>
              <a:t>1- ورودی</a:t>
            </a:r>
          </a:p>
          <a:p>
            <a:pPr rtl="0"/>
            <a:r>
              <a:rPr lang="fa-IR" dirty="0">
                <a:solidFill>
                  <a:prstClr val="black"/>
                </a:solidFill>
                <a:cs typeface="2  Tabassom" pitchFamily="2" charset="-78"/>
              </a:rPr>
              <a:t>2- آشپزخانه</a:t>
            </a:r>
          </a:p>
          <a:p>
            <a:pPr rtl="0"/>
            <a:r>
              <a:rPr lang="fa-IR" dirty="0">
                <a:solidFill>
                  <a:prstClr val="black"/>
                </a:solidFill>
                <a:cs typeface="2  Tabassom" pitchFamily="2" charset="-78"/>
              </a:rPr>
              <a:t>3- غذاخوری</a:t>
            </a:r>
          </a:p>
          <a:p>
            <a:pPr rtl="0"/>
            <a:r>
              <a:rPr lang="fa-IR" dirty="0">
                <a:solidFill>
                  <a:prstClr val="black"/>
                </a:solidFill>
                <a:cs typeface="2  Tabassom" pitchFamily="2" charset="-78"/>
              </a:rPr>
              <a:t>4- نشیمن</a:t>
            </a:r>
          </a:p>
          <a:p>
            <a:pPr rtl="0"/>
            <a:r>
              <a:rPr lang="fa-IR" dirty="0">
                <a:solidFill>
                  <a:prstClr val="black"/>
                </a:solidFill>
                <a:cs typeface="2  Tabassom" pitchFamily="2" charset="-78"/>
              </a:rPr>
              <a:t>5- اتاق خواب</a:t>
            </a:r>
          </a:p>
          <a:p>
            <a:pPr rtl="0"/>
            <a:r>
              <a:rPr lang="fa-IR" dirty="0">
                <a:solidFill>
                  <a:prstClr val="black"/>
                </a:solidFill>
                <a:cs typeface="2  Tabassom" pitchFamily="2" charset="-78"/>
              </a:rPr>
              <a:t>6 -سرویس و حمام</a:t>
            </a:r>
          </a:p>
          <a:p>
            <a:pPr rtl="0"/>
            <a:r>
              <a:rPr lang="fa-IR" dirty="0">
                <a:solidFill>
                  <a:prstClr val="black"/>
                </a:solidFill>
                <a:cs typeface="2  Tabassom" pitchFamily="2" charset="-78"/>
              </a:rPr>
              <a:t>7- تراس</a:t>
            </a:r>
            <a:endParaRPr lang="en-US" dirty="0">
              <a:solidFill>
                <a:prstClr val="black"/>
              </a:solidFill>
              <a:cs typeface="2  Tabassom" pitchFamily="2" charset="-7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96521" y="3168559"/>
            <a:ext cx="2616935" cy="107721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rtl="0"/>
            <a:r>
              <a:rPr lang="fa-IR" sz="1600" dirty="0">
                <a:solidFill>
                  <a:prstClr val="black"/>
                </a:solidFill>
                <a:cs typeface="2  Tabassom" pitchFamily="2" charset="-78"/>
              </a:rPr>
              <a:t>هر اتاق سرویس جداگانه دارد .</a:t>
            </a:r>
          </a:p>
          <a:p>
            <a:pPr rtl="0"/>
            <a:r>
              <a:rPr lang="fa-IR" sz="1600" dirty="0">
                <a:solidFill>
                  <a:prstClr val="black"/>
                </a:solidFill>
                <a:cs typeface="2  Tabassom" pitchFamily="2" charset="-78"/>
              </a:rPr>
              <a:t>ورودی تعریف شده و محرمیت رعایت شده است.</a:t>
            </a:r>
          </a:p>
          <a:p>
            <a:pPr rtl="0"/>
            <a:r>
              <a:rPr lang="fa-IR" sz="1600" dirty="0">
                <a:solidFill>
                  <a:prstClr val="black"/>
                </a:solidFill>
                <a:cs typeface="2  Tabassom" pitchFamily="2" charset="-78"/>
              </a:rPr>
              <a:t>آشپزخانه نور مستقیم ندارد.</a:t>
            </a:r>
            <a:endParaRPr lang="en-US" sz="1600" dirty="0">
              <a:solidFill>
                <a:prstClr val="black"/>
              </a:solidFill>
              <a:cs typeface="2  Tabassom" pitchFamily="2" charset="-7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067593" y="3374860"/>
            <a:ext cx="370807" cy="332308"/>
          </a:xfrm>
          <a:prstGeom prst="rect">
            <a:avLst/>
          </a:prstGeom>
          <a:solidFill>
            <a:srgbClr val="D168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229251" y="6156628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a-IR" dirty="0">
                <a:solidFill>
                  <a:prstClr val="black"/>
                </a:solidFill>
              </a:rPr>
              <a:t>1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48251" y="60198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a-IR" dirty="0">
                <a:solidFill>
                  <a:prstClr val="black"/>
                </a:solidFill>
              </a:rPr>
              <a:t>2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038751" y="55626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a-IR" dirty="0">
                <a:solidFill>
                  <a:prstClr val="black"/>
                </a:solidFill>
              </a:rPr>
              <a:t>3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295400" y="51054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a-IR" dirty="0">
                <a:solidFill>
                  <a:prstClr val="black"/>
                </a:solidFill>
              </a:rPr>
              <a:t>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71909" y="4947263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a-IR" dirty="0">
                <a:solidFill>
                  <a:prstClr val="black"/>
                </a:solidFill>
              </a:rPr>
              <a:t>5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14400" y="44196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a-IR" dirty="0">
                <a:solidFill>
                  <a:prstClr val="black"/>
                </a:solidFill>
              </a:rPr>
              <a:t>6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41640" y="3707168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a-IR" dirty="0">
                <a:solidFill>
                  <a:prstClr val="black"/>
                </a:solidFill>
              </a:rPr>
              <a:t>6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082677" y="3522502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a-IR" dirty="0">
                <a:solidFill>
                  <a:prstClr val="black"/>
                </a:solidFill>
              </a:rPr>
              <a:t>6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77306" y="388286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a-IR" dirty="0">
                <a:solidFill>
                  <a:prstClr val="black"/>
                </a:solidFill>
              </a:rPr>
              <a:t>7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60888" y="4112574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a-IR" dirty="0">
                <a:solidFill>
                  <a:prstClr val="black"/>
                </a:solidFill>
              </a:rPr>
              <a:t>7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089958" y="3927908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a-IR" dirty="0">
                <a:solidFill>
                  <a:prstClr val="black"/>
                </a:solidFill>
              </a:rPr>
              <a:t>7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384983" y="4468359"/>
            <a:ext cx="1413149" cy="2031325"/>
          </a:xfrm>
          <a:prstGeom prst="rect">
            <a:avLst/>
          </a:prstGeom>
          <a:solidFill>
            <a:srgbClr val="D168EE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rtl="0"/>
            <a:r>
              <a:rPr lang="fa-IR" dirty="0">
                <a:solidFill>
                  <a:prstClr val="black"/>
                </a:solidFill>
                <a:cs typeface="2  Tabassom" pitchFamily="2" charset="-78"/>
              </a:rPr>
              <a:t>1- ورودی</a:t>
            </a:r>
          </a:p>
          <a:p>
            <a:pPr rtl="0"/>
            <a:r>
              <a:rPr lang="fa-IR" dirty="0">
                <a:solidFill>
                  <a:prstClr val="black"/>
                </a:solidFill>
                <a:cs typeface="2  Tabassom" pitchFamily="2" charset="-78"/>
              </a:rPr>
              <a:t>2- نشیمن</a:t>
            </a:r>
          </a:p>
          <a:p>
            <a:pPr rtl="0"/>
            <a:r>
              <a:rPr lang="fa-IR" dirty="0">
                <a:solidFill>
                  <a:prstClr val="black"/>
                </a:solidFill>
                <a:cs typeface="2  Tabassom" pitchFamily="2" charset="-78"/>
              </a:rPr>
              <a:t>3- غذاخوری</a:t>
            </a:r>
          </a:p>
          <a:p>
            <a:pPr rtl="0"/>
            <a:r>
              <a:rPr lang="fa-IR" dirty="0">
                <a:solidFill>
                  <a:prstClr val="black"/>
                </a:solidFill>
                <a:cs typeface="2  Tabassom" pitchFamily="2" charset="-78"/>
              </a:rPr>
              <a:t>4- اشپزخانه</a:t>
            </a:r>
          </a:p>
          <a:p>
            <a:pPr rtl="0"/>
            <a:r>
              <a:rPr lang="fa-IR" dirty="0">
                <a:solidFill>
                  <a:prstClr val="black"/>
                </a:solidFill>
                <a:cs typeface="2  Tabassom" pitchFamily="2" charset="-78"/>
              </a:rPr>
              <a:t>5- تراس</a:t>
            </a:r>
          </a:p>
          <a:p>
            <a:pPr rtl="0"/>
            <a:r>
              <a:rPr lang="fa-IR" dirty="0">
                <a:solidFill>
                  <a:prstClr val="black"/>
                </a:solidFill>
                <a:cs typeface="2  Tabassom" pitchFamily="2" charset="-78"/>
              </a:rPr>
              <a:t>6 –اتاق خواب</a:t>
            </a:r>
          </a:p>
          <a:p>
            <a:pPr rtl="0"/>
            <a:r>
              <a:rPr lang="fa-IR" dirty="0">
                <a:solidFill>
                  <a:prstClr val="black"/>
                </a:solidFill>
                <a:cs typeface="2  Tabassom" pitchFamily="2" charset="-78"/>
              </a:rPr>
              <a:t>7- سرویس و حمام</a:t>
            </a:r>
            <a:endParaRPr lang="en-US" dirty="0">
              <a:solidFill>
                <a:prstClr val="black"/>
              </a:solidFill>
              <a:cs typeface="2  Tabassom" pitchFamily="2" charset="-78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410200" y="4317779"/>
            <a:ext cx="2543311" cy="132343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rtl="0"/>
            <a:r>
              <a:rPr lang="fa-IR" sz="1600" dirty="0">
                <a:solidFill>
                  <a:prstClr val="black"/>
                </a:solidFill>
                <a:cs typeface="2  Tabassom" pitchFamily="2" charset="-78"/>
              </a:rPr>
              <a:t>نوع پلان سه خوابه است و کشیده می باشد</a:t>
            </a:r>
          </a:p>
          <a:p>
            <a:pPr rtl="0"/>
            <a:r>
              <a:rPr lang="fa-IR" sz="1600" dirty="0">
                <a:solidFill>
                  <a:prstClr val="black"/>
                </a:solidFill>
                <a:cs typeface="2  Tabassom" pitchFamily="2" charset="-78"/>
              </a:rPr>
              <a:t>محرمیت در این مورد در ورودی رعایت نشده است.</a:t>
            </a:r>
          </a:p>
          <a:p>
            <a:pPr rtl="0"/>
            <a:r>
              <a:rPr lang="fa-IR" sz="1600" dirty="0">
                <a:solidFill>
                  <a:prstClr val="black"/>
                </a:solidFill>
                <a:cs typeface="2  Tabassom" pitchFamily="2" charset="-78"/>
              </a:rPr>
              <a:t>دو اتاق سرویس جداگانه دارند و یک سرویس کلی وجود دارد.</a:t>
            </a:r>
            <a:endParaRPr lang="en-US" sz="1600" dirty="0">
              <a:solidFill>
                <a:prstClr val="black"/>
              </a:solidFill>
              <a:cs typeface="2  Tabassom" pitchFamily="2" charset="-78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608028" y="257030"/>
            <a:ext cx="23969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a-IR" sz="4000" dirty="0">
                <a:solidFill>
                  <a:prstClr val="black"/>
                </a:solidFill>
                <a:cs typeface="2  Kamran Outline" pitchFamily="2" charset="-78"/>
              </a:rPr>
              <a:t>پلان</a:t>
            </a:r>
            <a:endParaRPr lang="en-US" sz="4000" dirty="0">
              <a:solidFill>
                <a:prstClr val="black"/>
              </a:solidFill>
              <a:cs typeface="2  Kamran Outline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429272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:\Users\TEMP\Desktop\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62734"/>
            <a:ext cx="3505200" cy="2909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C:\Users\TEMP\Desktop\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533400"/>
            <a:ext cx="2530475" cy="2827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TEMP\Desktop\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2475" y="3519516"/>
            <a:ext cx="1676400" cy="3300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5638800" y="609600"/>
            <a:ext cx="609600" cy="5334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14400" y="3738407"/>
            <a:ext cx="1752600" cy="2585323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rtl="0"/>
            <a:r>
              <a:rPr lang="fa-IR" dirty="0">
                <a:solidFill>
                  <a:prstClr val="black"/>
                </a:solidFill>
                <a:cs typeface="2  Tabassom" pitchFamily="2" charset="-78"/>
              </a:rPr>
              <a:t>1- ورودی</a:t>
            </a:r>
          </a:p>
          <a:p>
            <a:pPr rtl="0"/>
            <a:r>
              <a:rPr lang="fa-IR" dirty="0">
                <a:solidFill>
                  <a:prstClr val="black"/>
                </a:solidFill>
                <a:cs typeface="2  Tabassom" pitchFamily="2" charset="-78"/>
              </a:rPr>
              <a:t>2- آشپزخانه</a:t>
            </a:r>
          </a:p>
          <a:p>
            <a:pPr rtl="0"/>
            <a:r>
              <a:rPr lang="fa-IR" dirty="0">
                <a:solidFill>
                  <a:prstClr val="black"/>
                </a:solidFill>
                <a:cs typeface="2  Tabassom" pitchFamily="2" charset="-78"/>
              </a:rPr>
              <a:t>3- غذاخوری</a:t>
            </a:r>
          </a:p>
          <a:p>
            <a:pPr rtl="0"/>
            <a:r>
              <a:rPr lang="fa-IR" dirty="0">
                <a:solidFill>
                  <a:prstClr val="black"/>
                </a:solidFill>
                <a:cs typeface="2  Tabassom" pitchFamily="2" charset="-78"/>
              </a:rPr>
              <a:t>4- نشیمن</a:t>
            </a:r>
          </a:p>
          <a:p>
            <a:pPr rtl="0"/>
            <a:r>
              <a:rPr lang="fa-IR" dirty="0">
                <a:solidFill>
                  <a:prstClr val="black"/>
                </a:solidFill>
                <a:cs typeface="2  Tabassom" pitchFamily="2" charset="-78"/>
              </a:rPr>
              <a:t>5- اتاق خواب</a:t>
            </a:r>
          </a:p>
          <a:p>
            <a:pPr rtl="0"/>
            <a:r>
              <a:rPr lang="fa-IR" dirty="0">
                <a:solidFill>
                  <a:prstClr val="black"/>
                </a:solidFill>
                <a:cs typeface="2  Tabassom" pitchFamily="2" charset="-78"/>
              </a:rPr>
              <a:t>6 -سرویس و حمام</a:t>
            </a:r>
          </a:p>
          <a:p>
            <a:pPr rtl="0"/>
            <a:r>
              <a:rPr lang="fa-IR" dirty="0">
                <a:solidFill>
                  <a:prstClr val="black"/>
                </a:solidFill>
                <a:cs typeface="2  Tabassom" pitchFamily="2" charset="-78"/>
              </a:rPr>
              <a:t>7- تراس</a:t>
            </a:r>
          </a:p>
          <a:p>
            <a:pPr rtl="0"/>
            <a:r>
              <a:rPr lang="fa-IR" dirty="0">
                <a:solidFill>
                  <a:prstClr val="black"/>
                </a:solidFill>
                <a:cs typeface="2  Tabassom" pitchFamily="2" charset="-78"/>
              </a:rPr>
              <a:t>8- واک این کلوزت</a:t>
            </a:r>
          </a:p>
          <a:p>
            <a:pPr rtl="0"/>
            <a:r>
              <a:rPr lang="fa-IR" dirty="0">
                <a:solidFill>
                  <a:prstClr val="black"/>
                </a:solidFill>
                <a:cs typeface="2  Tabassom" pitchFamily="2" charset="-78"/>
              </a:rPr>
              <a:t>9- سرویس</a:t>
            </a:r>
            <a:endParaRPr lang="en-US" dirty="0">
              <a:solidFill>
                <a:prstClr val="black"/>
              </a:solidFill>
              <a:cs typeface="2  Tabassom" pitchFamily="2" charset="-7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438804" y="674555"/>
            <a:ext cx="182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a-IR" dirty="0">
                <a:solidFill>
                  <a:prstClr val="black"/>
                </a:solidFill>
              </a:rPr>
              <a:t>1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19912" y="691634"/>
            <a:ext cx="182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a-IR" dirty="0">
                <a:solidFill>
                  <a:prstClr val="black"/>
                </a:solidFill>
              </a:rPr>
              <a:t>2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256241" y="1371600"/>
            <a:ext cx="182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a-IR" dirty="0">
                <a:solidFill>
                  <a:prstClr val="black"/>
                </a:solidFill>
              </a:rPr>
              <a:t>3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358823" y="2286000"/>
            <a:ext cx="182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a-IR" dirty="0">
                <a:solidFill>
                  <a:prstClr val="black"/>
                </a:solidFill>
              </a:rPr>
              <a:t>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553200" y="2101334"/>
            <a:ext cx="182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a-IR" dirty="0">
                <a:solidFill>
                  <a:prstClr val="black"/>
                </a:solidFill>
              </a:rPr>
              <a:t>5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199437" y="2449645"/>
            <a:ext cx="182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a-IR" dirty="0">
                <a:solidFill>
                  <a:prstClr val="black"/>
                </a:solidFill>
              </a:rPr>
              <a:t>5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218514" y="1577776"/>
            <a:ext cx="182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a-IR" dirty="0">
                <a:solidFill>
                  <a:prstClr val="black"/>
                </a:solidFill>
              </a:rPr>
              <a:t>6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381939" y="802572"/>
            <a:ext cx="182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a-IR" dirty="0">
                <a:solidFill>
                  <a:prstClr val="black"/>
                </a:solidFill>
              </a:rPr>
              <a:t>6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437652" y="2967335"/>
            <a:ext cx="182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a-IR" dirty="0">
                <a:solidFill>
                  <a:prstClr val="black"/>
                </a:solidFill>
              </a:rPr>
              <a:t>7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649950" y="1413763"/>
            <a:ext cx="182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a-IR" dirty="0">
                <a:solidFill>
                  <a:prstClr val="black"/>
                </a:solidFill>
              </a:rPr>
              <a:t>8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936787" y="619130"/>
            <a:ext cx="182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a-IR" dirty="0">
                <a:solidFill>
                  <a:prstClr val="black"/>
                </a:solidFill>
              </a:rPr>
              <a:t>9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278372" y="958334"/>
            <a:ext cx="182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a-IR" dirty="0">
                <a:solidFill>
                  <a:prstClr val="black"/>
                </a:solidFill>
              </a:rPr>
              <a:t>5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255089" y="4572000"/>
            <a:ext cx="182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a-IR" dirty="0">
                <a:solidFill>
                  <a:prstClr val="black"/>
                </a:solidFill>
              </a:rPr>
              <a:t>1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369336" y="4941332"/>
            <a:ext cx="182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a-IR" dirty="0">
                <a:solidFill>
                  <a:prstClr val="black"/>
                </a:solidFill>
              </a:rPr>
              <a:t>2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855654" y="4572000"/>
            <a:ext cx="182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a-IR" dirty="0">
                <a:solidFill>
                  <a:prstClr val="black"/>
                </a:solidFill>
              </a:rPr>
              <a:t>3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199437" y="4387334"/>
            <a:ext cx="182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a-IR" dirty="0">
                <a:solidFill>
                  <a:prstClr val="black"/>
                </a:solidFill>
              </a:rPr>
              <a:t>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274592" y="3670994"/>
            <a:ext cx="182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a-IR" dirty="0">
                <a:solidFill>
                  <a:prstClr val="black"/>
                </a:solidFill>
              </a:rPr>
              <a:t>5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374591" y="3675348"/>
            <a:ext cx="182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a-IR" dirty="0">
                <a:solidFill>
                  <a:prstClr val="black"/>
                </a:solidFill>
              </a:rPr>
              <a:t>5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272862" y="5308861"/>
            <a:ext cx="182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a-IR" dirty="0">
                <a:solidFill>
                  <a:prstClr val="black"/>
                </a:solidFill>
              </a:rPr>
              <a:t>5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192028" y="6019800"/>
            <a:ext cx="182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a-IR" dirty="0">
                <a:solidFill>
                  <a:prstClr val="black"/>
                </a:solidFill>
              </a:rPr>
              <a:t>1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764372" y="3553741"/>
            <a:ext cx="182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a-IR" dirty="0">
                <a:solidFill>
                  <a:prstClr val="black"/>
                </a:solidFill>
              </a:rPr>
              <a:t>6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480808" y="5310664"/>
            <a:ext cx="182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a-IR" dirty="0">
                <a:solidFill>
                  <a:prstClr val="black"/>
                </a:solidFill>
              </a:rPr>
              <a:t>6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596312" y="4387334"/>
            <a:ext cx="182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a-IR" dirty="0">
                <a:solidFill>
                  <a:prstClr val="black"/>
                </a:solidFill>
              </a:rPr>
              <a:t>7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844137" y="3923073"/>
            <a:ext cx="182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a-IR" dirty="0">
                <a:solidFill>
                  <a:prstClr val="black"/>
                </a:solidFill>
              </a:rPr>
              <a:t>8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397493" y="3534528"/>
            <a:ext cx="645231" cy="486585"/>
          </a:xfrm>
          <a:prstGeom prst="rect">
            <a:avLst/>
          </a:prstGeom>
          <a:solidFill>
            <a:srgbClr val="4B7B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6418615" y="5690956"/>
            <a:ext cx="645231" cy="486585"/>
          </a:xfrm>
          <a:prstGeom prst="rect">
            <a:avLst/>
          </a:prstGeom>
          <a:solidFill>
            <a:srgbClr val="A1CB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389742" y="5749582"/>
            <a:ext cx="182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a-IR" dirty="0">
                <a:solidFill>
                  <a:prstClr val="black"/>
                </a:solidFill>
              </a:rPr>
              <a:t>2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500930" y="6246593"/>
            <a:ext cx="182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a-IR" dirty="0">
                <a:solidFill>
                  <a:prstClr val="black"/>
                </a:solidFill>
              </a:rPr>
              <a:t>3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216570" y="5872741"/>
            <a:ext cx="182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a-IR" dirty="0">
                <a:solidFill>
                  <a:prstClr val="black"/>
                </a:solidFill>
              </a:rPr>
              <a:t>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8216569" y="6431259"/>
            <a:ext cx="182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a-IR" dirty="0">
                <a:solidFill>
                  <a:prstClr val="black"/>
                </a:solidFill>
              </a:rPr>
              <a:t>5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683493" y="6451137"/>
            <a:ext cx="182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a-IR" dirty="0">
                <a:solidFill>
                  <a:prstClr val="black"/>
                </a:solidFill>
              </a:rPr>
              <a:t>6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866056" y="4985326"/>
            <a:ext cx="182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a-IR" dirty="0">
                <a:solidFill>
                  <a:prstClr val="black"/>
                </a:solidFill>
              </a:rPr>
              <a:t>6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581339" y="5877261"/>
            <a:ext cx="182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a-IR" dirty="0">
                <a:solidFill>
                  <a:prstClr val="black"/>
                </a:solidFill>
              </a:rPr>
              <a:t>7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14800" y="3200400"/>
            <a:ext cx="1524000" cy="120032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rtl="0"/>
            <a:r>
              <a:rPr lang="fa-IR" dirty="0">
                <a:solidFill>
                  <a:prstClr val="black"/>
                </a:solidFill>
                <a:cs typeface="2  Tabassom" pitchFamily="2" charset="-78"/>
              </a:rPr>
              <a:t>در این خانه ها که هر سه تیپ 2 خوابه است .ورودی دارای محرمیت نیست.</a:t>
            </a:r>
            <a:endParaRPr lang="en-US" dirty="0">
              <a:solidFill>
                <a:prstClr val="black"/>
              </a:solidFill>
              <a:cs typeface="2  Tabassom" pitchFamily="2" charset="-78"/>
            </a:endParaRPr>
          </a:p>
        </p:txBody>
      </p:sp>
      <p:pic>
        <p:nvPicPr>
          <p:cNvPr id="2050" name="Picture 2" descr="D:\term8\tarh 5\motaalee\5\1252445327-yucca-top-detail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4658679"/>
            <a:ext cx="2763838" cy="2075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169" name="Straight Arrow Connector 7168"/>
          <p:cNvCxnSpPr/>
          <p:nvPr/>
        </p:nvCxnSpPr>
        <p:spPr>
          <a:xfrm flipV="1">
            <a:off x="6019800" y="3200400"/>
            <a:ext cx="1601567" cy="291851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0365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TEMP\Desktop\ur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838200"/>
            <a:ext cx="3837420" cy="318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TEMP\Desktop\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685800"/>
            <a:ext cx="1687512" cy="2248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TEMP\Desktop\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9595" y="2995699"/>
            <a:ext cx="2331443" cy="3846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D:\term8\tarh 5\motaalee\5\1252445319-yucca-lobby-out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657600"/>
            <a:ext cx="1821572" cy="2425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term8\tarh 5\motaalee\5\1252445264-yucca-interior-0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8772" y="3657600"/>
            <a:ext cx="2390775" cy="1795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400800" y="6083300"/>
            <a:ext cx="163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a-IR" dirty="0">
                <a:solidFill>
                  <a:prstClr val="black"/>
                </a:solidFill>
              </a:rPr>
              <a:t>1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530511" y="1440967"/>
            <a:ext cx="163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a-IR" dirty="0">
                <a:solidFill>
                  <a:prstClr val="black"/>
                </a:solidFill>
              </a:rPr>
              <a:t>2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28033" y="1676400"/>
            <a:ext cx="163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a-IR" dirty="0">
                <a:solidFill>
                  <a:prstClr val="black"/>
                </a:solidFill>
              </a:rPr>
              <a:t>3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615346" y="2133600"/>
            <a:ext cx="163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a-IR" dirty="0">
                <a:solidFill>
                  <a:prstClr val="black"/>
                </a:solidFill>
              </a:rPr>
              <a:t>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010400" y="2145580"/>
            <a:ext cx="163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a-IR" dirty="0">
                <a:solidFill>
                  <a:prstClr val="black"/>
                </a:solidFill>
              </a:rPr>
              <a:t>5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211207" y="2318266"/>
            <a:ext cx="163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a-IR" dirty="0">
                <a:solidFill>
                  <a:prstClr val="black"/>
                </a:solidFill>
              </a:rPr>
              <a:t>5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232529" y="1847505"/>
            <a:ext cx="142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a-IR" dirty="0">
                <a:solidFill>
                  <a:prstClr val="black"/>
                </a:solidFill>
              </a:rPr>
              <a:t>6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939305" y="1071635"/>
            <a:ext cx="142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a-IR" dirty="0">
                <a:solidFill>
                  <a:prstClr val="black"/>
                </a:solidFill>
              </a:rPr>
              <a:t>6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707763" y="2626367"/>
            <a:ext cx="142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a-IR" dirty="0">
                <a:solidFill>
                  <a:prstClr val="black"/>
                </a:solidFill>
              </a:rPr>
              <a:t>7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001000" y="1625633"/>
            <a:ext cx="142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a-IR" dirty="0">
                <a:solidFill>
                  <a:prstClr val="black"/>
                </a:solidFill>
              </a:rPr>
              <a:t>8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233745" y="1467978"/>
            <a:ext cx="142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a-IR" dirty="0">
                <a:solidFill>
                  <a:prstClr val="black"/>
                </a:solidFill>
              </a:rPr>
              <a:t>9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876800" y="554843"/>
            <a:ext cx="1399020" cy="286232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rtl="0"/>
            <a:r>
              <a:rPr lang="fa-IR" dirty="0">
                <a:solidFill>
                  <a:prstClr val="black"/>
                </a:solidFill>
                <a:cs typeface="2  Tabassom" pitchFamily="2" charset="-78"/>
              </a:rPr>
              <a:t>1- ورودی</a:t>
            </a:r>
          </a:p>
          <a:p>
            <a:pPr rtl="0"/>
            <a:r>
              <a:rPr lang="fa-IR" dirty="0">
                <a:solidFill>
                  <a:prstClr val="black"/>
                </a:solidFill>
                <a:cs typeface="2  Tabassom" pitchFamily="2" charset="-78"/>
              </a:rPr>
              <a:t>2- آشپزخانه</a:t>
            </a:r>
          </a:p>
          <a:p>
            <a:pPr rtl="0"/>
            <a:r>
              <a:rPr lang="fa-IR" dirty="0">
                <a:solidFill>
                  <a:prstClr val="black"/>
                </a:solidFill>
                <a:cs typeface="2  Tabassom" pitchFamily="2" charset="-78"/>
              </a:rPr>
              <a:t>3- غذاخوری</a:t>
            </a:r>
          </a:p>
          <a:p>
            <a:pPr rtl="0"/>
            <a:r>
              <a:rPr lang="fa-IR" dirty="0">
                <a:solidFill>
                  <a:prstClr val="black"/>
                </a:solidFill>
                <a:cs typeface="2  Tabassom" pitchFamily="2" charset="-78"/>
              </a:rPr>
              <a:t>4- نشیمن</a:t>
            </a:r>
          </a:p>
          <a:p>
            <a:pPr rtl="0"/>
            <a:r>
              <a:rPr lang="fa-IR" dirty="0">
                <a:solidFill>
                  <a:prstClr val="black"/>
                </a:solidFill>
                <a:cs typeface="2  Tabassom" pitchFamily="2" charset="-78"/>
              </a:rPr>
              <a:t>5- اتاق خواب</a:t>
            </a:r>
          </a:p>
          <a:p>
            <a:pPr rtl="0"/>
            <a:r>
              <a:rPr lang="fa-IR" dirty="0">
                <a:solidFill>
                  <a:prstClr val="black"/>
                </a:solidFill>
                <a:cs typeface="2  Tabassom" pitchFamily="2" charset="-78"/>
              </a:rPr>
              <a:t>6 -سرویس و حمام</a:t>
            </a:r>
          </a:p>
          <a:p>
            <a:pPr rtl="0"/>
            <a:r>
              <a:rPr lang="fa-IR" dirty="0">
                <a:solidFill>
                  <a:prstClr val="black"/>
                </a:solidFill>
                <a:cs typeface="2  Tabassom" pitchFamily="2" charset="-78"/>
              </a:rPr>
              <a:t>7- تراس</a:t>
            </a:r>
          </a:p>
          <a:p>
            <a:pPr rtl="0"/>
            <a:r>
              <a:rPr lang="fa-IR" dirty="0">
                <a:solidFill>
                  <a:prstClr val="black"/>
                </a:solidFill>
                <a:cs typeface="2  Tabassom" pitchFamily="2" charset="-78"/>
              </a:rPr>
              <a:t>8- سرویس</a:t>
            </a:r>
          </a:p>
          <a:p>
            <a:pPr rtl="0"/>
            <a:r>
              <a:rPr lang="fa-IR" dirty="0">
                <a:solidFill>
                  <a:prstClr val="black"/>
                </a:solidFill>
                <a:cs typeface="2  Tabassom" pitchFamily="2" charset="-78"/>
              </a:rPr>
              <a:t>9- پله</a:t>
            </a:r>
            <a:endParaRPr lang="en-US" dirty="0">
              <a:solidFill>
                <a:prstClr val="black"/>
              </a:solidFill>
              <a:cs typeface="2  Tabassom" pitchFamily="2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469312" y="739509"/>
            <a:ext cx="369888" cy="51679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14214" y="5621635"/>
            <a:ext cx="2119890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rtl="0"/>
            <a:r>
              <a:rPr lang="fa-IR" dirty="0">
                <a:solidFill>
                  <a:prstClr val="black"/>
                </a:solidFill>
                <a:cs typeface="2  Tabassom" pitchFamily="2" charset="-78"/>
              </a:rPr>
              <a:t>در پلان زرد یک نیم طبقه مانند تصاویر به وجود امده و نوعی وید را به وجود اورده است.</a:t>
            </a:r>
            <a:endParaRPr lang="en-US" dirty="0">
              <a:solidFill>
                <a:prstClr val="black"/>
              </a:solidFill>
              <a:cs typeface="2  Tabassom" pitchFamily="2" charset="-78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652596" y="4370606"/>
            <a:ext cx="163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a-IR" dirty="0">
                <a:solidFill>
                  <a:prstClr val="black"/>
                </a:solidFill>
              </a:rPr>
              <a:t>2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379615" y="3988763"/>
            <a:ext cx="163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a-IR" dirty="0">
                <a:solidFill>
                  <a:prstClr val="black"/>
                </a:solidFill>
              </a:rPr>
              <a:t>3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871424" y="3988763"/>
            <a:ext cx="163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a-IR" dirty="0">
                <a:solidFill>
                  <a:prstClr val="black"/>
                </a:solidFill>
              </a:rPr>
              <a:t>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022099" y="3288268"/>
            <a:ext cx="163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a-IR" dirty="0">
                <a:solidFill>
                  <a:prstClr val="black"/>
                </a:solidFill>
              </a:rPr>
              <a:t>5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8058584" y="4870450"/>
            <a:ext cx="163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a-IR" dirty="0">
                <a:solidFill>
                  <a:prstClr val="black"/>
                </a:solidFill>
              </a:rPr>
              <a:t>5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008374" y="3619431"/>
            <a:ext cx="142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a-IR" dirty="0">
                <a:solidFill>
                  <a:prstClr val="black"/>
                </a:solidFill>
              </a:rPr>
              <a:t>6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612267" y="2995699"/>
            <a:ext cx="142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a-IR" dirty="0">
                <a:solidFill>
                  <a:prstClr val="black"/>
                </a:solidFill>
              </a:rPr>
              <a:t>6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271804" y="3062633"/>
            <a:ext cx="163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a-IR" dirty="0">
                <a:solidFill>
                  <a:prstClr val="black"/>
                </a:solidFill>
              </a:rPr>
              <a:t>5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496653" y="5055116"/>
            <a:ext cx="142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a-IR" dirty="0">
                <a:solidFill>
                  <a:prstClr val="black"/>
                </a:solidFill>
              </a:rPr>
              <a:t>6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398217" y="3988763"/>
            <a:ext cx="142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a-IR" dirty="0">
                <a:solidFill>
                  <a:prstClr val="black"/>
                </a:solidFill>
              </a:rPr>
              <a:t>7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866184" y="5092123"/>
            <a:ext cx="142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a-IR" dirty="0">
                <a:solidFill>
                  <a:prstClr val="black"/>
                </a:solidFill>
              </a:rPr>
              <a:t>8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750267" y="3969298"/>
            <a:ext cx="142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a-IR" dirty="0">
                <a:solidFill>
                  <a:prstClr val="black"/>
                </a:solidFill>
              </a:rPr>
              <a:t>9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76800" y="3988763"/>
            <a:ext cx="1392795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rtl="0"/>
            <a:r>
              <a:rPr lang="fa-IR" dirty="0">
                <a:solidFill>
                  <a:prstClr val="black"/>
                </a:solidFill>
                <a:cs typeface="2  Tabassom" pitchFamily="2" charset="-78"/>
              </a:rPr>
              <a:t>این پلان 3 خوابه می باشد.</a:t>
            </a:r>
            <a:endParaRPr lang="en-US" dirty="0">
              <a:solidFill>
                <a:prstClr val="black"/>
              </a:solidFill>
              <a:cs typeface="2  Tabassom" pitchFamily="2" charset="-78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8540407" y="3029872"/>
            <a:ext cx="369888" cy="516792"/>
          </a:xfrm>
          <a:prstGeom prst="rect">
            <a:avLst/>
          </a:prstGeom>
          <a:solidFill>
            <a:srgbClr val="EB21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3720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556</Words>
  <Application>Microsoft Office PowerPoint</Application>
  <PresentationFormat>On-screen Show (4:3)</PresentationFormat>
  <Paragraphs>180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2  Kamran Outline</vt:lpstr>
      <vt:lpstr>2  Tabassom</vt:lpstr>
      <vt:lpstr>Arial</vt:lpstr>
      <vt:lpstr>B Titr</vt:lpstr>
      <vt:lpstr>Tahoma</vt:lpstr>
      <vt:lpstr>Trebuchet MS</vt:lpstr>
      <vt:lpstr>Wingdings 3</vt:lpstr>
      <vt:lpstr>Facet</vt:lpstr>
      <vt:lpstr>طراحی معماری- ساختمان کنر آرچیتکت در شهر لس آنجلس </vt:lpstr>
      <vt:lpstr>معرفی بنا</vt:lpstr>
      <vt:lpstr>سایت پلان</vt:lpstr>
      <vt:lpstr>ساختمان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</dc:creator>
  <cp:lastModifiedBy>Mohammad</cp:lastModifiedBy>
  <cp:revision>2</cp:revision>
  <dcterms:created xsi:type="dcterms:W3CDTF">2021-03-03T13:12:36Z</dcterms:created>
  <dcterms:modified xsi:type="dcterms:W3CDTF">2021-03-03T13:18:28Z</dcterms:modified>
</cp:coreProperties>
</file>